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0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5CFD4-0C43-4619-894A-489EFD7357D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9DAD3-05E2-4DC9-9BA8-7497129CF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50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it-IT" sz="1200" dirty="0"/>
              <a:t>“Situazione coronavirus”: impatto sul mondo degli eventi e iniziative da mettere in atto per la salvaguardia del settore alla luce della discussione sui diversi punti emersi dallo scambio di e-mail degli ultimi giorni (verrà presentata una sintesi di quanto scritto ed emerso sui media). A questo proposito interverrà un primo interlocutore istituzionale che, grazie al socio Antonio </a:t>
            </a:r>
            <a:r>
              <a:rPr lang="it-IT" sz="1200" dirty="0" err="1"/>
              <a:t>Magaraci</a:t>
            </a:r>
            <a:r>
              <a:rPr lang="it-IT" sz="1200" dirty="0"/>
              <a:t> di Inventa </a:t>
            </a:r>
            <a:r>
              <a:rPr lang="it-IT" sz="1200" dirty="0" err="1"/>
              <a:t>Tro</a:t>
            </a:r>
            <a:r>
              <a:rPr lang="it-IT" sz="1200" dirty="0"/>
              <a:t>, si è subito dichiarata interessata a sostenerci. Si tratta di Laura </a:t>
            </a:r>
            <a:r>
              <a:rPr lang="it-IT" sz="1200" dirty="0" err="1"/>
              <a:t>Buscarini</a:t>
            </a:r>
            <a:r>
              <a:rPr lang="it-IT" sz="1200" dirty="0"/>
              <a:t>, segretaria di CNA Milano (Confederazione nazionale dell'artigianato e della piccola e media impresa).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Gare: occorre decidere quando fare l’incontro con il direttore generale di UPA, Vittorio Meloni, e quali modifiche da apportare all’accordo siglato due anni fa.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Coinvolgimento nelle attività del Club di quest’anno del ministero della cultura: i luoghi della cultura come location ma soprattutto come “</a:t>
            </a:r>
            <a:r>
              <a:rPr lang="it-IT" sz="1200" dirty="0" err="1"/>
              <a:t>experience</a:t>
            </a:r>
            <a:r>
              <a:rPr lang="it-IT" sz="1200" dirty="0"/>
              <a:t>”.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Approfondimenti su problematiche specifiche: SG Company e Casta Diva raccontano la propria esperienza (limiti e opportunità) relativa allo sbarco in borsa.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Il Dumping nel nostro settore: parliamone in modo trasparente per trovare una linea di condotta comune ai membri del Club.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Organizzazione di incontri del Club con Aziende Corporate per discutere su temi specifici e di interesse comune (ad esempio il rapporto con gli uffici acquisti, tema sul quale dedicare un intero incontro nel corso dell’anno).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L’</a:t>
            </a:r>
            <a:r>
              <a:rPr lang="it-IT" sz="1200" dirty="0" err="1"/>
              <a:t>Elephant</a:t>
            </a:r>
            <a:r>
              <a:rPr lang="it-IT" sz="1200" dirty="0"/>
              <a:t> Prodige: presentazione di proposte per migliorarne la formula.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Eventuale realizzazione di un comunicato stampa firmato dal Club dove si prende una posizione ufficiale su come gli operatori affrontano il tema dell’impatto del coronavirus sugli eventi.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Rappresentanza del club degli eventi nelle giurie dei premi di ADC Group.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93391-08F3-463A-B56A-FFD7F0EF695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0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881568-976F-4246-BF37-B99DD8242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EBFDC3B-7557-459A-A2D7-62296DFF0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15244F-84E0-4E93-809D-1C48BD63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401FC6-E256-44CF-AE68-BDC467CC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2696E7-0601-4939-B6A2-4914D60D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14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DAFF0F-A900-4437-8D28-542190E8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94B56F-4EE2-45AF-93C9-AAA3CA64A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7BCDF0-3467-4A3E-8992-07BD81AC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C7D938-6D13-43FE-8EC8-B45635C8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C3ADE5-13A6-4925-8E0B-AA901579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88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A174534-5BBD-416F-886C-5D72CFE15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1F38D1-D236-415B-8790-77AE5459C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682441-505B-4E63-AF4A-603CE752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1C706D-E7DF-47D4-AE32-76623B10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AE9B2D-A697-4179-9E77-C1E316189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17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4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A682E9-E7CC-4105-9BAE-D3BF37AF9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CE3D77-7487-4263-A9FF-C2863E97A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B9E12D-4705-4D7F-9B7B-F3B9BD18C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A684D5-A53B-4478-ABBB-98176462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18E7B2-BFC4-41F5-99F4-08828DD33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6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CC0D14-E953-4A74-B954-7EDE1C432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D4AB3E-3827-4141-93B2-719DF118D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8856E6-9CB8-4351-9C55-74996695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93BF94-B071-4B64-BBC6-FD1CB4B6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BA1ABE-4126-4847-958A-8B728066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42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059146-0B59-4324-A08F-F15B66C0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D73BA3-51FD-4070-A357-9AED0D05F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C11EC6E-DAE3-4002-909F-A542B8956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EDABA8-A829-4ADF-8316-9D6653D4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C0E3E0-5CCB-4CBD-B05F-0C5E0595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D68010-8258-4EB8-BFF1-A5355486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77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73270B-DBF8-491C-A929-4D35491D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06266E-BB73-4DCF-B0BD-D93C4D40F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02B310-650D-4956-87C0-AC4A72AC0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3F9476A-CFDC-4108-B3B6-04357BAD7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2E2083A-F259-4A34-AF65-8EE39A1C7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6F15EA1-25A1-4559-93B1-33AABAAC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4A1331B-EEDC-48A5-99FE-0157676E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47F3223-7AD3-45D5-BD52-41E95123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34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F4AED3-93E3-4C3A-81A8-F83136E3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AE319A2-039E-4AFB-A15D-CF617A476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6027515-B3E3-402E-A63B-072133CD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339A76-8E92-4B36-B866-B4A4647E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09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6AA11CB-CC77-405A-8EAA-BD744418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FD6C1F-C89E-4335-BE60-53D80270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D9EDCF8-AA15-4DF8-B0BB-D5A89530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95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734D63-69A2-4B99-B745-3C5434422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6C53C6-FD8D-4B83-B78A-406AB159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7729BF-8861-40C1-BE71-3E96484E8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2989EA-41B7-410A-80A2-5E1AC3040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C9BFA1-ECC0-41F0-A325-B2684BB35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CC4F42-8ACF-4303-AA4F-DBC6463E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09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738D4-2141-4880-AAD5-4C287B90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669C024-08F9-48E9-A50B-1794123AC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E6C2ED3-DEAF-48EB-B8DE-53FA32A4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596F1F-7D86-4EC5-874E-413DD055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2CA413-F524-4ADE-B0BC-3345036E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BD7070-1352-4766-B45D-CD037A89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70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9CC47D-58EC-425F-94AD-60C77C0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0D35CC-A98D-471C-BC15-511108D5F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7CEAA6-D431-4BC2-BA53-7E69562AD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4DBD9-2F95-4A41-ADCC-4B2093BDE869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0269F9-9566-467C-9AF7-ECE1BE466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0A7998-80AC-4DD9-AB7B-8D189D87C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A326-C257-4E31-A323-07E95FE5BB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3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123287"/>
            <a:ext cx="12192000" cy="1189782"/>
          </a:xfrm>
          <a:prstGeom prst="rect">
            <a:avLst/>
          </a:prstGeom>
          <a:solidFill>
            <a:srgbClr val="E63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2" y="6669740"/>
            <a:ext cx="12192000" cy="64973"/>
          </a:xfrm>
          <a:prstGeom prst="rect">
            <a:avLst/>
          </a:prstGeom>
          <a:solidFill>
            <a:srgbClr val="E63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973"/>
          <a:stretch/>
        </p:blipFill>
        <p:spPr>
          <a:xfrm>
            <a:off x="9596168" y="218823"/>
            <a:ext cx="2768703" cy="108052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0608" y="203932"/>
            <a:ext cx="9973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1- Il valore economico degli eventi</a:t>
            </a:r>
          </a:p>
        </p:txBody>
      </p:sp>
      <p:cxnSp>
        <p:nvCxnSpPr>
          <p:cNvPr id="9" name="Connettore 1 5">
            <a:extLst>
              <a:ext uri="{FF2B5EF4-FFF2-40B4-BE49-F238E27FC236}">
                <a16:creationId xmlns:a16="http://schemas.microsoft.com/office/drawing/2014/main" id="{8198569B-8D50-4480-9F05-750F0CDB428D}"/>
              </a:ext>
            </a:extLst>
          </p:cNvPr>
          <p:cNvCxnSpPr>
            <a:cxnSpLocks/>
          </p:cNvCxnSpPr>
          <p:nvPr/>
        </p:nvCxnSpPr>
        <p:spPr>
          <a:xfrm flipV="1">
            <a:off x="3268374" y="2243802"/>
            <a:ext cx="1709143" cy="527374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7AC90396-3658-473A-91EF-7D57AB131C36}"/>
              </a:ext>
            </a:extLst>
          </p:cNvPr>
          <p:cNvGrpSpPr/>
          <p:nvPr/>
        </p:nvGrpSpPr>
        <p:grpSpPr>
          <a:xfrm>
            <a:off x="292357" y="1310671"/>
            <a:ext cx="3037801" cy="1614261"/>
            <a:chOff x="602050" y="2040876"/>
            <a:chExt cx="2776020" cy="1614261"/>
          </a:xfrm>
        </p:grpSpPr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C4E47485-3678-42EE-88D9-70790F98E71F}"/>
                </a:ext>
              </a:extLst>
            </p:cNvPr>
            <p:cNvSpPr txBox="1"/>
            <p:nvPr/>
          </p:nvSpPr>
          <p:spPr>
            <a:xfrm>
              <a:off x="602050" y="2040876"/>
              <a:ext cx="27760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dirty="0">
                  <a:latin typeface="Arial" panose="020B0604020202020204" pitchFamily="34" charset="0"/>
                  <a:cs typeface="Arial" panose="020B0604020202020204" pitchFamily="34" charset="0"/>
                </a:rPr>
                <a:t>900 mln €</a:t>
              </a:r>
              <a:endParaRPr lang="it-IT" sz="4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3A5A33E8-10FE-4951-AAB4-DBD084BE4FD9}"/>
                </a:ext>
              </a:extLst>
            </p:cNvPr>
            <p:cNvSpPr txBox="1"/>
            <p:nvPr/>
          </p:nvSpPr>
          <p:spPr>
            <a:xfrm>
              <a:off x="602050" y="2885696"/>
              <a:ext cx="27760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L’investimento in eventi nel 2019*</a:t>
              </a:r>
            </a:p>
            <a:p>
              <a:r>
                <a:rPr lang="it-IT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+1,8 %</a:t>
              </a:r>
              <a:r>
                <a:rPr lang="it-IT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rispetto al 2018</a:t>
              </a:r>
            </a:p>
            <a:p>
              <a:endParaRPr lang="it-IT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882E26C-D634-4F9B-ABB9-FF8FFC069713}"/>
              </a:ext>
            </a:extLst>
          </p:cNvPr>
          <p:cNvGrpSpPr/>
          <p:nvPr/>
        </p:nvGrpSpPr>
        <p:grpSpPr>
          <a:xfrm>
            <a:off x="8929046" y="1405416"/>
            <a:ext cx="3435825" cy="1364817"/>
            <a:chOff x="7560954" y="1791272"/>
            <a:chExt cx="3139745" cy="1364817"/>
          </a:xfrm>
        </p:grpSpPr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EE8145BA-4E7C-4878-9BE5-4B670063EB9B}"/>
                </a:ext>
              </a:extLst>
            </p:cNvPr>
            <p:cNvSpPr txBox="1"/>
            <p:nvPr/>
          </p:nvSpPr>
          <p:spPr>
            <a:xfrm>
              <a:off x="7560954" y="1791272"/>
              <a:ext cx="30689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dirty="0">
                  <a:latin typeface="Arial" panose="020B0604020202020204" pitchFamily="34" charset="0"/>
                  <a:cs typeface="Arial" panose="020B0604020202020204" pitchFamily="34" charset="0"/>
                </a:rPr>
                <a:t>3,6 mld €</a:t>
              </a:r>
              <a:endParaRPr lang="it-IT" sz="4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95426804-052C-4BB9-8E80-FEC43ABE79B0}"/>
                </a:ext>
              </a:extLst>
            </p:cNvPr>
            <p:cNvSpPr txBox="1"/>
            <p:nvPr/>
          </p:nvSpPr>
          <p:spPr>
            <a:xfrm>
              <a:off x="7631738" y="2694424"/>
              <a:ext cx="30689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Fatturati delle società di eventi in Italia***</a:t>
              </a:r>
            </a:p>
            <a:p>
              <a:endParaRPr lang="it-IT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72AB2CDC-1AA2-422B-BA4D-E8618D1D8AC1}"/>
              </a:ext>
            </a:extLst>
          </p:cNvPr>
          <p:cNvGrpSpPr/>
          <p:nvPr/>
        </p:nvGrpSpPr>
        <p:grpSpPr>
          <a:xfrm>
            <a:off x="374522" y="4651662"/>
            <a:ext cx="3037801" cy="1699566"/>
            <a:chOff x="602049" y="4458825"/>
            <a:chExt cx="2824891" cy="1699566"/>
          </a:xfrm>
        </p:grpSpPr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98E4B560-5C6A-4C83-A418-4B88A74B300E}"/>
                </a:ext>
              </a:extLst>
            </p:cNvPr>
            <p:cNvSpPr txBox="1"/>
            <p:nvPr/>
          </p:nvSpPr>
          <p:spPr>
            <a:xfrm>
              <a:off x="602049" y="4458825"/>
              <a:ext cx="28248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dirty="0">
                  <a:latin typeface="Arial" panose="020B0604020202020204" pitchFamily="34" charset="0"/>
                  <a:cs typeface="Arial" panose="020B0604020202020204" pitchFamily="34" charset="0"/>
                </a:rPr>
                <a:t>421.503</a:t>
              </a:r>
              <a:endParaRPr lang="it-IT" sz="4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18D136FB-612D-4DCB-A818-1FE508C3C02B}"/>
                </a:ext>
              </a:extLst>
            </p:cNvPr>
            <p:cNvSpPr txBox="1"/>
            <p:nvPr/>
          </p:nvSpPr>
          <p:spPr>
            <a:xfrm>
              <a:off x="602049" y="5388950"/>
              <a:ext cx="258094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Gli eventi realizzati nel 2018 in Italia**</a:t>
              </a:r>
            </a:p>
            <a:p>
              <a:r>
                <a:rPr lang="it-IT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+5,8%</a:t>
              </a:r>
            </a:p>
            <a:p>
              <a:endParaRPr lang="it-IT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FB08F654-17C8-402E-AB84-07346BA95DA5}"/>
              </a:ext>
            </a:extLst>
          </p:cNvPr>
          <p:cNvGrpSpPr/>
          <p:nvPr/>
        </p:nvGrpSpPr>
        <p:grpSpPr>
          <a:xfrm>
            <a:off x="8886011" y="4739413"/>
            <a:ext cx="3358368" cy="1236285"/>
            <a:chOff x="7587049" y="4082665"/>
            <a:chExt cx="3122991" cy="1236285"/>
          </a:xfrm>
        </p:grpSpPr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B49CCFE9-3A69-434E-B4E0-B68164BEF371}"/>
                </a:ext>
              </a:extLst>
            </p:cNvPr>
            <p:cNvSpPr txBox="1"/>
            <p:nvPr/>
          </p:nvSpPr>
          <p:spPr>
            <a:xfrm>
              <a:off x="7587050" y="4082665"/>
              <a:ext cx="31229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dirty="0">
                  <a:latin typeface="Arial" panose="020B0604020202020204" pitchFamily="34" charset="0"/>
                  <a:cs typeface="Arial" panose="020B0604020202020204" pitchFamily="34" charset="0"/>
                </a:rPr>
                <a:t>28.386.815</a:t>
              </a:r>
              <a:endParaRPr lang="it-IT" sz="4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A09AAD9F-1950-40A3-98D0-D4B328ECA411}"/>
                </a:ext>
              </a:extLst>
            </p:cNvPr>
            <p:cNvSpPr txBox="1"/>
            <p:nvPr/>
          </p:nvSpPr>
          <p:spPr>
            <a:xfrm>
              <a:off x="7587049" y="5041951"/>
              <a:ext cx="28902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Partecipanti agli eventi**</a:t>
              </a:r>
            </a:p>
          </p:txBody>
        </p:sp>
      </p:grp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1AAEDA9-39C0-4EBB-9EF9-549C465586FD}"/>
              </a:ext>
            </a:extLst>
          </p:cNvPr>
          <p:cNvSpPr txBox="1"/>
          <p:nvPr/>
        </p:nvSpPr>
        <p:spPr>
          <a:xfrm>
            <a:off x="566140" y="6397254"/>
            <a:ext cx="11059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Fonti:</a:t>
            </a:r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it-IT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Astraricerche</a:t>
            </a:r>
            <a:r>
              <a:rPr lang="it-IT" sz="1000" i="1" dirty="0">
                <a:latin typeface="Arial" panose="020B0604020202020204" pitchFamily="34" charset="0"/>
                <a:cs typeface="Arial" panose="020B0604020202020204" pitchFamily="34" charset="0"/>
              </a:rPr>
              <a:t>  || ** Osservatorio Italiano dei Congressi e degli Eventi di Università Cattolica ASERI per </a:t>
            </a:r>
            <a:r>
              <a:rPr lang="it-IT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FederCongressi</a:t>
            </a:r>
            <a:r>
              <a:rPr lang="it-IT" sz="1000" i="1" dirty="0">
                <a:latin typeface="Arial" panose="020B0604020202020204" pitchFamily="34" charset="0"/>
                <a:cs typeface="Arial" panose="020B0604020202020204" pitchFamily="34" charset="0"/>
              </a:rPr>
              <a:t> &amp; Eventi  || *** ADC Group</a:t>
            </a:r>
            <a:endParaRPr lang="it-IT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3BCE3D71-9A20-4FC5-B78D-4C8C8FDE6796}"/>
              </a:ext>
            </a:extLst>
          </p:cNvPr>
          <p:cNvGrpSpPr/>
          <p:nvPr/>
        </p:nvGrpSpPr>
        <p:grpSpPr>
          <a:xfrm>
            <a:off x="4242769" y="4832351"/>
            <a:ext cx="3706464" cy="1159287"/>
            <a:chOff x="4116997" y="3074184"/>
            <a:chExt cx="3446690" cy="1159287"/>
          </a:xfrm>
        </p:grpSpPr>
        <p:sp>
          <p:nvSpPr>
            <p:cNvPr id="29" name="Rettangolo 28">
              <a:extLst>
                <a:ext uri="{FF2B5EF4-FFF2-40B4-BE49-F238E27FC236}">
                  <a16:creationId xmlns:a16="http://schemas.microsoft.com/office/drawing/2014/main" id="{98A5227F-DA7D-42DC-A934-7A28BB4FA61C}"/>
                </a:ext>
              </a:extLst>
            </p:cNvPr>
            <p:cNvSpPr/>
            <p:nvPr/>
          </p:nvSpPr>
          <p:spPr>
            <a:xfrm>
              <a:off x="4790356" y="3074184"/>
              <a:ext cx="2099969" cy="8252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4800" b="1" dirty="0">
                  <a:latin typeface="Arial" panose="020B0604020202020204" pitchFamily="34" charset="0"/>
                  <a:cs typeface="Arial" panose="020B0604020202020204" pitchFamily="34" charset="0"/>
                </a:rPr>
                <a:t>40%</a:t>
              </a:r>
            </a:p>
          </p:txBody>
        </p:sp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13BC8C78-F278-4BD2-95EF-365B8E3F7E24}"/>
                </a:ext>
              </a:extLst>
            </p:cNvPr>
            <p:cNvSpPr/>
            <p:nvPr/>
          </p:nvSpPr>
          <p:spPr>
            <a:xfrm>
              <a:off x="4116997" y="3957818"/>
              <a:ext cx="3446690" cy="2756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La % di notti acquistate in hotel correlate a eventi***</a:t>
              </a:r>
            </a:p>
          </p:txBody>
        </p:sp>
      </p:grp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E0934DAA-B492-4477-9D5C-949B1E3BBDE1}"/>
              </a:ext>
            </a:extLst>
          </p:cNvPr>
          <p:cNvGrpSpPr/>
          <p:nvPr/>
        </p:nvGrpSpPr>
        <p:grpSpPr>
          <a:xfrm>
            <a:off x="3898515" y="3111914"/>
            <a:ext cx="3958136" cy="1160633"/>
            <a:chOff x="4731085" y="3074184"/>
            <a:chExt cx="2159240" cy="1160633"/>
          </a:xfrm>
        </p:grpSpPr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DEF73F94-D8C4-4701-A779-77E86606060C}"/>
                </a:ext>
              </a:extLst>
            </p:cNvPr>
            <p:cNvSpPr/>
            <p:nvPr/>
          </p:nvSpPr>
          <p:spPr>
            <a:xfrm>
              <a:off x="4790356" y="3074184"/>
              <a:ext cx="2099969" cy="8252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4800" b="1" dirty="0">
                  <a:latin typeface="Arial" panose="020B0604020202020204" pitchFamily="34" charset="0"/>
                  <a:cs typeface="Arial" panose="020B0604020202020204" pitchFamily="34" charset="0"/>
                </a:rPr>
                <a:t>  50/100.000</a:t>
              </a:r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B4F2A4E4-703F-4FE7-A206-AC54D43C0374}"/>
                </a:ext>
              </a:extLst>
            </p:cNvPr>
            <p:cNvSpPr/>
            <p:nvPr/>
          </p:nvSpPr>
          <p:spPr>
            <a:xfrm>
              <a:off x="4731085" y="3957818"/>
              <a:ext cx="209996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numero di addetti ai lavori nel mondo degli eventi</a:t>
              </a:r>
            </a:p>
          </p:txBody>
        </p:sp>
      </p:grp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49F52AA-B47C-4F66-A47C-B5E5214680B3}"/>
              </a:ext>
            </a:extLst>
          </p:cNvPr>
          <p:cNvSpPr txBox="1"/>
          <p:nvPr/>
        </p:nvSpPr>
        <p:spPr>
          <a:xfrm>
            <a:off x="4007166" y="1336870"/>
            <a:ext cx="3740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5-10 mld €</a:t>
            </a:r>
          </a:p>
          <a:p>
            <a:pPr 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Stima investimento allargato ad altre tipologie di eventi (fiere, congressi medico scientifici, moda, ecc.)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7827E3D0-6CC8-40D8-9957-524624296F93}"/>
              </a:ext>
            </a:extLst>
          </p:cNvPr>
          <p:cNvSpPr txBox="1"/>
          <p:nvPr/>
        </p:nvSpPr>
        <p:spPr>
          <a:xfrm>
            <a:off x="8861844" y="2958598"/>
            <a:ext cx="34067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2,5 mld €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Fatturati di società di catering 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per eventi e banqueting e catering continuativo 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su base contrattuale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8B38CF-AC02-4D60-B3EC-5307283C1BEE}"/>
              </a:ext>
            </a:extLst>
          </p:cNvPr>
          <p:cNvSpPr txBox="1"/>
          <p:nvPr/>
        </p:nvSpPr>
        <p:spPr>
          <a:xfrm>
            <a:off x="30608" y="3172603"/>
            <a:ext cx="3781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1,7% del PIL</a:t>
            </a:r>
          </a:p>
        </p:txBody>
      </p:sp>
    </p:spTree>
    <p:extLst>
      <p:ext uri="{BB962C8B-B14F-4D97-AF65-F5344CB8AC3E}">
        <p14:creationId xmlns:p14="http://schemas.microsoft.com/office/powerpoint/2010/main" val="2857394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Ilaria Scapolo</dc:creator>
  <cp:lastModifiedBy>Ilaria Scapolo</cp:lastModifiedBy>
  <cp:revision>1</cp:revision>
  <dcterms:created xsi:type="dcterms:W3CDTF">2020-03-10T10:05:24Z</dcterms:created>
  <dcterms:modified xsi:type="dcterms:W3CDTF">2020-03-10T10:05:45Z</dcterms:modified>
</cp:coreProperties>
</file>